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93" r:id="rId6"/>
    <p:sldId id="264" r:id="rId7"/>
    <p:sldId id="262" r:id="rId8"/>
    <p:sldId id="268" r:id="rId9"/>
    <p:sldId id="261" r:id="rId10"/>
    <p:sldId id="266" r:id="rId11"/>
    <p:sldId id="265" r:id="rId12"/>
    <p:sldId id="267" r:id="rId13"/>
    <p:sldId id="269" r:id="rId14"/>
    <p:sldId id="263" r:id="rId15"/>
    <p:sldId id="270" r:id="rId16"/>
    <p:sldId id="273" r:id="rId17"/>
    <p:sldId id="274" r:id="rId18"/>
    <p:sldId id="275" r:id="rId19"/>
    <p:sldId id="276" r:id="rId20"/>
    <p:sldId id="271" r:id="rId21"/>
    <p:sldId id="272" r:id="rId22"/>
    <p:sldId id="279" r:id="rId23"/>
    <p:sldId id="277" r:id="rId24"/>
    <p:sldId id="280" r:id="rId25"/>
    <p:sldId id="281" r:id="rId26"/>
    <p:sldId id="283" r:id="rId27"/>
    <p:sldId id="284" r:id="rId28"/>
    <p:sldId id="282" r:id="rId29"/>
    <p:sldId id="285" r:id="rId30"/>
    <p:sldId id="286" r:id="rId31"/>
    <p:sldId id="287" r:id="rId32"/>
    <p:sldId id="288" r:id="rId33"/>
    <p:sldId id="292" r:id="rId34"/>
    <p:sldId id="290" r:id="rId35"/>
    <p:sldId id="291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2846"/>
  </p:normalViewPr>
  <p:slideViewPr>
    <p:cSldViewPr snapToGrid="0" snapToObjects="1">
      <p:cViewPr varScale="1">
        <p:scale>
          <a:sx n="107" d="100"/>
          <a:sy n="107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4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As a Data</a:t>
            </a:r>
            <a:r>
              <a:rPr lang="en-US" sz="1800" baseline="0"/>
              <a:t> Visualization Lead, here's how I typically spend my time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Sheet1!$A$1:$A$4</c:f>
              <c:strCache>
                <c:ptCount val="4"/>
                <c:pt idx="0">
                  <c:v>Researching (UX, customers, internal)</c:v>
                </c:pt>
                <c:pt idx="1">
                  <c:v>Meeting/collaborating/managing</c:v>
                </c:pt>
                <c:pt idx="2">
                  <c:v>Coding (python, D3.js, SQL)</c:v>
                </c:pt>
                <c:pt idx="3">
                  <c:v>Data querying and cleaning</c:v>
                </c:pt>
              </c:strCache>
            </c:strRef>
          </c:cat>
          <c:val>
            <c:numRef>
              <c:f>Sheet1!$B$1:$B$4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0.25</c:v>
                </c:pt>
                <c:pt idx="3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75875152"/>
        <c:axId val="-1956986592"/>
      </c:barChart>
      <c:catAx>
        <c:axId val="-2075875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56986592"/>
        <c:crosses val="autoZero"/>
        <c:auto val="1"/>
        <c:lblAlgn val="ctr"/>
        <c:lblOffset val="100"/>
        <c:noMultiLvlLbl val="0"/>
      </c:catAx>
      <c:valAx>
        <c:axId val="-19569865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-207587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B630B-2524-4A07-B69F-03995544E3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5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B630B-2524-4A07-B69F-03995544E3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7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g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8" y="0"/>
            <a:ext cx="9130473" cy="6858000"/>
          </a:xfrm>
          <a:prstGeom prst="rect">
            <a:avLst/>
          </a:prstGeom>
        </p:spPr>
      </p:pic>
      <p:pic>
        <p:nvPicPr>
          <p:cNvPr id="7" name="Picture 6" descr="7 Area Char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492" y="4890613"/>
            <a:ext cx="6828865" cy="238486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Agenda slide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7201" y="1600200"/>
            <a:ext cx="3933707" cy="4834467"/>
          </a:xfrm>
        </p:spPr>
        <p:txBody>
          <a:bodyPr/>
          <a:lstStyle>
            <a:lvl1pPr marL="0" indent="0">
              <a:buFont typeface="Arial"/>
              <a:buNone/>
              <a:defRPr baseline="0"/>
            </a:lvl1pPr>
            <a:lvl2pPr>
              <a:defRPr baseline="0"/>
            </a:lvl2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9 am</a:t>
            </a:r>
          </a:p>
          <a:p>
            <a:pPr lvl="1"/>
            <a:r>
              <a:rPr lang="en-US" dirty="0" smtClean="0"/>
              <a:t>Agenda Item #1</a:t>
            </a:r>
          </a:p>
          <a:p>
            <a:pPr lvl="0"/>
            <a:r>
              <a:rPr lang="en-US" dirty="0" smtClean="0"/>
              <a:t>10 am</a:t>
            </a:r>
          </a:p>
          <a:p>
            <a:pPr lvl="1"/>
            <a:r>
              <a:rPr lang="en-US" dirty="0" smtClean="0"/>
              <a:t>Agenda Item #2</a:t>
            </a:r>
          </a:p>
          <a:p>
            <a:pPr lvl="0"/>
            <a:r>
              <a:rPr lang="en-US" dirty="0" smtClean="0"/>
              <a:t>11:30 am</a:t>
            </a:r>
          </a:p>
          <a:p>
            <a:pPr lvl="1"/>
            <a:r>
              <a:rPr lang="en-US" dirty="0" smtClean="0"/>
              <a:t>Agenda Item #3</a:t>
            </a:r>
          </a:p>
          <a:p>
            <a:pPr lvl="0"/>
            <a:r>
              <a:rPr lang="en-US" dirty="0" smtClean="0"/>
              <a:t>12 pm</a:t>
            </a:r>
          </a:p>
          <a:p>
            <a:pPr lvl="1"/>
            <a:r>
              <a:rPr lang="en-US" dirty="0" smtClean="0"/>
              <a:t>Agenda Item #4</a:t>
            </a:r>
          </a:p>
          <a:p>
            <a:pPr lvl="0"/>
            <a:r>
              <a:rPr lang="en-US" dirty="0" smtClean="0"/>
              <a:t>1 pm</a:t>
            </a:r>
          </a:p>
          <a:p>
            <a:pPr lvl="1"/>
            <a:r>
              <a:rPr lang="en-US" dirty="0" smtClean="0"/>
              <a:t>Agenda Item #5</a:t>
            </a:r>
          </a:p>
          <a:p>
            <a:pPr lvl="0"/>
            <a:r>
              <a:rPr lang="en-US" dirty="0" smtClean="0"/>
              <a:t>2 pm</a:t>
            </a:r>
          </a:p>
          <a:p>
            <a:pPr lvl="1"/>
            <a:r>
              <a:rPr lang="en-US" dirty="0" smtClean="0"/>
              <a:t>Agenda Item #6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575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994152"/>
            <a:ext cx="422787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0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ashingtonpost.com/graphics/national/census-commute-map/" TargetMode="Externa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ashingtonpost.com/graphics/national/power-plant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15/04/16/upshot/marriage-penalty-couples-income.html" TargetMode="Externa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15/12/10/us/gun-sales-terrorism-obama-restriction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phics.wsj.com/3d-nasdaq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15/01/09/sports/the-dawn-wall-el-capitan.html" TargetMode="Externa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2015/02/08/nyregion/stream-of-foreign-wealth-flows-to-time-warner-condos.html" TargetMode="Externa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tommyunger.com/resum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phics.wsj.com/infectious-diseases-and-vaccines/" TargetMode="Externa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sj.com/articles/how-demographics-rule-the-global-economy-1448203724" TargetMode="Externa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www.reddit.com/r/dataisbeautiful/top/?sort=top&amp;t=all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s://imgur.com/a/IoVY5" TargetMode="External"/><Relationship Id="rId5" Type="http://schemas.openxmlformats.org/officeDocument/2006/relationships/hyperlink" Target="https://github.com/OrganicIrradiation/vistvfina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nvas.uw.edu/courses/1026612" TargetMode="Externa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+mj-lt"/>
                <a:ea typeface="Segoe UI" pitchFamily="34" charset="0"/>
                <a:cs typeface="Lao UI" pitchFamily="34" charset="0"/>
              </a:rPr>
              <a:t>Data Visualization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486400"/>
            <a:ext cx="647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Week 1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Jan 12, 2016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1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 of Data Visualization Theory: A Practical Introduction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 Visualizations of 2015</a:t>
            </a:r>
          </a:p>
        </p:txBody>
      </p:sp>
    </p:spTree>
    <p:extLst>
      <p:ext uri="{BB962C8B-B14F-4D97-AF65-F5344CB8AC3E}">
        <p14:creationId xmlns:p14="http://schemas.microsoft.com/office/powerpoint/2010/main" val="169610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Segoe UI" pitchFamily="34" charset="0"/>
                <a:cs typeface="Lao UI" pitchFamily="34" charset="0"/>
              </a:rPr>
              <a:t>Review:</a:t>
            </a:r>
          </a:p>
          <a:p>
            <a:pPr algn="ctr"/>
            <a:r>
              <a:rPr lang="en-US" sz="4000" dirty="0" smtClean="0"/>
              <a:t>Data </a:t>
            </a:r>
            <a:r>
              <a:rPr lang="en-US" sz="4000" dirty="0"/>
              <a:t>Visualization Theory: </a:t>
            </a:r>
            <a:endParaRPr lang="en-US" sz="4000" dirty="0" smtClean="0"/>
          </a:p>
          <a:p>
            <a:pPr algn="ctr"/>
            <a:r>
              <a:rPr lang="en-US" sz="4000" dirty="0" smtClean="0"/>
              <a:t>A </a:t>
            </a:r>
            <a:r>
              <a:rPr lang="en-US" sz="4000" dirty="0"/>
              <a:t>Practical Introduction</a:t>
            </a:r>
          </a:p>
          <a:p>
            <a:pPr algn="ctr"/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Exercise: Top learnings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Divide up into groups of ~3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were your 3 most important learnings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Ben’s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Theory: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you’re online, what was your #1 learning from Ben’s class?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8" y="3675150"/>
            <a:ext cx="1139940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30" y="4309450"/>
            <a:ext cx="1220014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87" y="4418091"/>
            <a:ext cx="1299077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87" y="3675150"/>
            <a:ext cx="1283690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4" descr="File:Playfai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53" y="3675150"/>
            <a:ext cx="1242733" cy="17493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52" y="4455190"/>
            <a:ext cx="1200955" cy="15646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" y="1265189"/>
            <a:ext cx="8930244" cy="15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5465" y="2434442"/>
            <a:ext cx="1188945" cy="20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visualization pioneers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6513967" cy="483446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Explore with an open </a:t>
            </a: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mind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Seek to </a:t>
            </a: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educate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Use your </a:t>
            </a: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imagination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Go to the source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No excuses, no </a:t>
            </a: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fear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Apply your unique </a:t>
            </a:r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perspective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25000"/>
                  </a:schemeClr>
                </a:solidFill>
              </a:rPr>
              <a:t>Respect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88" y="1025457"/>
            <a:ext cx="1139940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62" y="2906475"/>
            <a:ext cx="1220014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30" y="3181337"/>
            <a:ext cx="1299077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6" y="4795215"/>
            <a:ext cx="1283690" cy="16863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4" descr="File:Playfai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76" y="1246204"/>
            <a:ext cx="1242733" cy="17493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41" y="5088908"/>
            <a:ext cx="1308130" cy="17042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657" y="253778"/>
            <a:ext cx="8558207" cy="670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we learned from the pioneers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4" y="2269302"/>
            <a:ext cx="3613746" cy="26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69302"/>
            <a:ext cx="3662082" cy="263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365127"/>
            <a:ext cx="7886700" cy="670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Cognition and perception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2" y="1555668"/>
            <a:ext cx="5927266" cy="425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Francis Anscomb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15" y="2266697"/>
            <a:ext cx="1492538" cy="20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34532" y="4326403"/>
            <a:ext cx="196734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Francis </a:t>
            </a:r>
            <a:r>
              <a:rPr lang="en-US" dirty="0" err="1" smtClean="0"/>
              <a:t>Anscombe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7"/>
            <a:ext cx="7886700" cy="670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we visualize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2" y="1526922"/>
            <a:ext cx="6401748" cy="511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7"/>
            <a:ext cx="7886700" cy="670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we visualize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9994"/>
            <a:ext cx="78867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Unjustified 3D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Unjustified 2D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Eyes Beat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Resolution over Immersion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 first, Zoom and Filter, Detail on Demand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Responsiveness Is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 it Right in Black and White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First, Form Next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06646"/>
            <a:ext cx="7886700" cy="670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Tamara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Munzner’s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 Rules of Thumb</a:t>
            </a:r>
          </a:p>
        </p:txBody>
      </p:sp>
    </p:spTree>
    <p:extLst>
      <p:ext uri="{BB962C8B-B14F-4D97-AF65-F5344CB8AC3E}">
        <p14:creationId xmlns:p14="http://schemas.microsoft.com/office/powerpoint/2010/main" val="28400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2525"/>
            <a:ext cx="7886700" cy="527443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Visualizing tables of 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Change over time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patial 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quantities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Facets, partitions, grouping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vs explanatory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techniques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About Tommy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Science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(HCI focus)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 Georgia Tech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Dev/Test Engineer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 Microsoft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&amp; Analytics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Optify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Analyst/Scientist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 Zillow 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Redfin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Visualization Lead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Qumulo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6614555" y="2304587"/>
            <a:ext cx="2434442" cy="44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extremepresentation.com/uploads/images/choosing_a_good_char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t="5642" r="1043" b="2025"/>
          <a:stretch/>
        </p:blipFill>
        <p:spPr bwMode="auto">
          <a:xfrm>
            <a:off x="617517" y="914683"/>
            <a:ext cx="7899070" cy="594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and visual solutions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95" y="178130"/>
            <a:ext cx="4931024" cy="657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Top visualizations of 2015</a:t>
            </a:r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" y="2149434"/>
            <a:ext cx="4185475" cy="276695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Washington Post: Commutes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https://</a:t>
            </a:r>
            <a:r>
              <a:rPr lang="en-US" sz="1600" dirty="0" err="1" smtClean="0">
                <a:hlinkClick r:id="rId2"/>
              </a:rPr>
              <a:t>www.washingtonpost.com</a:t>
            </a:r>
            <a:r>
              <a:rPr lang="en-US" sz="1600" dirty="0" smtClean="0">
                <a:hlinkClick r:id="rId2"/>
              </a:rPr>
              <a:t>/graphics/national/census-commute-map/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Census ACS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Nationwide data – Can be used ball all readers across US. Also, has a personal aspect with a filter to each county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 use of color – Simple color scale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 interaction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autocompletion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allows quick filter to a county.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Commutes are local – Counties are large, but commutes tend to be comprehended locally or hyper-locally.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Uses percent &amp; numbers – Consistency of metrics is always preferred. 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Numeric thresholds lack meaning – 20 and 400? Why?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Look at the comments</a:t>
            </a:r>
            <a:r>
              <a:rPr lang="is-I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Washington Post: Energy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https://</a:t>
            </a:r>
            <a:r>
              <a:rPr lang="en-US" sz="1600" dirty="0" err="1" smtClean="0">
                <a:hlinkClick r:id="rId2"/>
              </a:rPr>
              <a:t>www.washingtonpost.com</a:t>
            </a:r>
            <a:r>
              <a:rPr lang="en-US" sz="1600" dirty="0" smtClean="0">
                <a:hlinkClick r:id="rId2"/>
              </a:rPr>
              <a:t>/graphics/national/power-plants/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icons are a nice touch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maps below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3" y="1601177"/>
            <a:ext cx="4238830" cy="237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431"/>
            <a:ext cx="4422073" cy="13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Income Taxes, Married Couples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www.nytimes.com</a:t>
            </a:r>
            <a:r>
              <a:rPr lang="en-US" sz="1400" dirty="0" smtClean="0">
                <a:hlinkClick r:id="rId2"/>
              </a:rPr>
              <a:t>/interactive/2015/04/16/upshot/marriage-penalty-couples-</a:t>
            </a:r>
            <a:r>
              <a:rPr lang="en-US" sz="1400" dirty="0" err="1" smtClean="0">
                <a:hlinkClick r:id="rId2"/>
              </a:rPr>
              <a:t>income.html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76405" y="1128157"/>
            <a:ext cx="3218212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interaction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Smaller audience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5" y="1911927"/>
            <a:ext cx="5146439" cy="31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Historical Gun Sales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www.nytimes.com</a:t>
            </a:r>
            <a:r>
              <a:rPr lang="en-US" sz="1400" dirty="0" smtClean="0">
                <a:hlinkClick r:id="rId2"/>
              </a:rPr>
              <a:t>/interactive/2015/12/10/us/gun-sales-terrorism-</a:t>
            </a:r>
            <a:r>
              <a:rPr lang="en-US" sz="1400" dirty="0" err="1" smtClean="0">
                <a:hlinkClick r:id="rId2"/>
              </a:rPr>
              <a:t>obama</a:t>
            </a:r>
            <a:r>
              <a:rPr lang="en-US" sz="1400" dirty="0" smtClean="0">
                <a:hlinkClick r:id="rId2"/>
              </a:rPr>
              <a:t>-</a:t>
            </a:r>
            <a:r>
              <a:rPr lang="en-US" sz="1400" dirty="0" err="1" smtClean="0">
                <a:hlinkClick r:id="rId2"/>
              </a:rPr>
              <a:t>restrictions.html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74524" y="1128157"/>
            <a:ext cx="3420093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Seasonal adjustment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Adjustment interaction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9" y="3711946"/>
            <a:ext cx="4393870" cy="1667354"/>
          </a:xfrm>
          <a:prstGeom prst="rect">
            <a:avLst/>
          </a:prstGeom>
        </p:spPr>
      </p:pic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9" y="1434489"/>
            <a:ext cx="4393870" cy="18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NASDAQ Index Price Rollercoaster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graphics.wsj.com</a:t>
            </a:r>
            <a:r>
              <a:rPr lang="en-US" sz="1400" dirty="0" smtClean="0">
                <a:hlinkClick r:id="rId2"/>
              </a:rPr>
              <a:t>/3d-nasdaq/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Negatives</a:t>
            </a:r>
          </a:p>
          <a:p>
            <a:pPr lvl="1"/>
            <a:r>
              <a:rPr lang="is-I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5" y="1128154"/>
            <a:ext cx="3526971" cy="2094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5" y="3853517"/>
            <a:ext cx="3526971" cy="20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Climbing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Capitan Wall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www.nytimes.com</a:t>
            </a:r>
            <a:r>
              <a:rPr lang="en-US" sz="1400" dirty="0" smtClean="0">
                <a:hlinkClick r:id="rId2"/>
              </a:rPr>
              <a:t>/interactive/2015/01/09/sports/the-dawn-wall-el-</a:t>
            </a:r>
            <a:r>
              <a:rPr lang="en-US" sz="1400" dirty="0" err="1" smtClean="0">
                <a:hlinkClick r:id="rId2"/>
              </a:rPr>
              <a:t>capitan.html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 use of 3d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interaction on the wall</a:t>
            </a:r>
          </a:p>
          <a:p>
            <a:pPr lvl="1"/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0" y="2164936"/>
            <a:ext cx="4278440" cy="24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NYC Real Estate &amp; Foreign Wealth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hlinkClick r:id="rId2"/>
              </a:rPr>
              <a:t>http://</a:t>
            </a:r>
            <a:r>
              <a:rPr lang="en-US" sz="1200" dirty="0" err="1" smtClean="0">
                <a:hlinkClick r:id="rId2"/>
              </a:rPr>
              <a:t>www.nytimes.com</a:t>
            </a:r>
            <a:r>
              <a:rPr lang="en-US" sz="1200" dirty="0" smtClean="0">
                <a:hlinkClick r:id="rId2"/>
              </a:rPr>
              <a:t>/2015/02/08/</a:t>
            </a:r>
            <a:r>
              <a:rPr lang="en-US" sz="1200" dirty="0" err="1" smtClean="0">
                <a:hlinkClick r:id="rId2"/>
              </a:rPr>
              <a:t>nyregion</a:t>
            </a:r>
            <a:r>
              <a:rPr lang="en-US" sz="1200" dirty="0" smtClean="0">
                <a:hlinkClick r:id="rId2"/>
              </a:rPr>
              <a:t>/stream-of-foreign-wealth-flows-to-time-warner-</a:t>
            </a:r>
            <a:r>
              <a:rPr lang="en-US" sz="1200" dirty="0" err="1" smtClean="0">
                <a:hlinkClick r:id="rId2"/>
              </a:rPr>
              <a:t>condos.html</a:t>
            </a:r>
            <a:endParaRPr lang="en-US" sz="1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 job dealing with scale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Video only way to see data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2493983"/>
            <a:ext cx="3987790" cy="18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4" y="308473"/>
            <a:ext cx="8008870" cy="6099845"/>
          </a:xfrm>
        </p:spPr>
      </p:pic>
      <p:sp>
        <p:nvSpPr>
          <p:cNvPr id="5" name="Rectangle 4"/>
          <p:cNvSpPr/>
          <p:nvPr/>
        </p:nvSpPr>
        <p:spPr>
          <a:xfrm>
            <a:off x="3290395" y="6549582"/>
            <a:ext cx="25810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</a:t>
            </a:r>
            <a:r>
              <a:rPr lang="en-US" dirty="0" err="1" smtClean="0">
                <a:hlinkClick r:id="rId3"/>
              </a:rPr>
              <a:t>tommyunger.com</a:t>
            </a:r>
            <a:r>
              <a:rPr lang="en-US" dirty="0" smtClean="0">
                <a:hlinkClick r:id="rId3"/>
              </a:rPr>
              <a:t>/resume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Vaccines and Infectious Diseases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graphics.wsj.com</a:t>
            </a:r>
            <a:r>
              <a:rPr lang="en-US" sz="1400" dirty="0" smtClean="0">
                <a:hlinkClick r:id="rId2"/>
              </a:rPr>
              <a:t>/infectious-diseases-and-vaccines/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Visualizations support the science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Nice to have a little more narrative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" y="2119994"/>
            <a:ext cx="3939392" cy="27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887" y="91993"/>
            <a:ext cx="7886700" cy="84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WSJ Demographics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887" y="6282046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http://</a:t>
            </a:r>
            <a:r>
              <a:rPr lang="en-US" sz="1400" dirty="0" err="1" smtClean="0">
                <a:hlinkClick r:id="rId2"/>
              </a:rPr>
              <a:t>www.wsj.com</a:t>
            </a:r>
            <a:r>
              <a:rPr lang="en-US" sz="1400" dirty="0" smtClean="0">
                <a:hlinkClick r:id="rId2"/>
              </a:rPr>
              <a:t>/articles/how-demographics-rule-the-global-economy-1448203724</a:t>
            </a:r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3252" y="1128157"/>
            <a:ext cx="4251366" cy="477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a 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huge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Header interactions not helpful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5" y="2288310"/>
            <a:ext cx="3918857" cy="20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Exercise: Analyze a Visualization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223158"/>
            <a:ext cx="7886700" cy="495380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Pick </a:t>
            </a:r>
            <a:r>
              <a:rPr lang="en-US" dirty="0" smtClean="0"/>
              <a:t>one visualization from the top of 2015 and answer the following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a feature, remove a feature. Describe one thing you would add to the </a:t>
            </a:r>
            <a:r>
              <a:rPr lang="en-US" dirty="0" err="1"/>
              <a:t>viz</a:t>
            </a:r>
            <a:r>
              <a:rPr lang="en-US" dirty="0"/>
              <a:t> and one thing you'd remove.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 more thing</a:t>
            </a:r>
            <a:endParaRPr lang="en-US" sz="4000" dirty="0" smtClean="0">
              <a:latin typeface="+mj-lt"/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 visualizations of 2015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6" y="1873845"/>
            <a:ext cx="5266712" cy="3838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38" y="762454"/>
            <a:ext cx="1559807" cy="24263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" y="869332"/>
            <a:ext cx="5027222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Reddit’s</a:t>
            </a:r>
            <a:r>
              <a:rPr lang="en-US" sz="2000" b="1" dirty="0" smtClean="0"/>
              <a:t> Data as beautiful, top of past year:</a:t>
            </a:r>
            <a:endParaRPr lang="en-US" sz="2000" b="1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https://www.reddit.com/r/dataisbeautiful/top/?sort=top&amp;t=all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8" y="3670866"/>
            <a:ext cx="2933205" cy="857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60" y="4891920"/>
            <a:ext cx="3040083" cy="16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visualizations of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7" y="961900"/>
            <a:ext cx="3538352" cy="5460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47" y="3692176"/>
            <a:ext cx="4412609" cy="2533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3246" y="1128156"/>
            <a:ext cx="4412609" cy="157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Top </a:t>
            </a:r>
            <a:r>
              <a:rPr lang="en-US" sz="2000" b="1" dirty="0" err="1" smtClean="0"/>
              <a:t>Reddit</a:t>
            </a:r>
            <a:r>
              <a:rPr lang="en-US" sz="2000" b="1" dirty="0" smtClean="0"/>
              <a:t> visualization:</a:t>
            </a:r>
          </a:p>
          <a:p>
            <a:r>
              <a:rPr lang="en-US" dirty="0" smtClean="0">
                <a:hlinkClick r:id="rId4"/>
              </a:rPr>
              <a:t>https://imgur.com/a/IoVY5</a:t>
            </a:r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Open source </a:t>
            </a:r>
            <a:r>
              <a:rPr lang="en-US" sz="2000" b="1" dirty="0" err="1" smtClean="0"/>
              <a:t>iPython</a:t>
            </a:r>
            <a:r>
              <a:rPr lang="en-US" sz="2000" b="1" dirty="0" smtClean="0"/>
              <a:t> code:</a:t>
            </a:r>
          </a:p>
          <a:p>
            <a:r>
              <a:rPr lang="en-US" dirty="0" smtClean="0">
                <a:hlinkClick r:id="rId5"/>
              </a:rPr>
              <a:t>https://github.com/OrganicIrradiation/vistvfinales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9887" y="91994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Homework, due Week 2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151906"/>
            <a:ext cx="7886700" cy="502505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Pick </a:t>
            </a:r>
            <a:r>
              <a:rPr lang="en-US" b="1" dirty="0" smtClean="0"/>
              <a:t>two</a:t>
            </a:r>
            <a:r>
              <a:rPr lang="en-US" dirty="0" smtClean="0"/>
              <a:t> visualizations </a:t>
            </a:r>
            <a:r>
              <a:rPr lang="en-US" dirty="0"/>
              <a:t>from the top of 2015 and answer the following:</a:t>
            </a:r>
          </a:p>
          <a:p>
            <a:pPr lvl="1"/>
            <a:r>
              <a:rPr lang="en-US" dirty="0"/>
              <a:t>Identify the data source.</a:t>
            </a:r>
          </a:p>
          <a:p>
            <a:pPr lvl="1"/>
            <a:r>
              <a:rPr lang="en-US" dirty="0"/>
              <a:t>Describe the data (time series, categorical, geographic,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Identify 3 or more positive aspects of the data visualization? Why are they positive?</a:t>
            </a:r>
          </a:p>
          <a:p>
            <a:pPr lvl="1"/>
            <a:r>
              <a:rPr lang="en-US" dirty="0"/>
              <a:t>Identify 3 or more negative aspects of the data visualization? Why are they negative?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Find your own list of top visualizations of 2015 (or some other current list)</a:t>
            </a:r>
          </a:p>
          <a:p>
            <a:endParaRPr lang="en-US" dirty="0"/>
          </a:p>
          <a:p>
            <a:r>
              <a:rPr lang="en-US" dirty="0" smtClean="0"/>
              <a:t>Complete your bio/profile on UW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Course Design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Lectures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participation and discussion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Exercises with tools, individual and/or group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Weekly homework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Readings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“Research”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tools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Small write-ups or “quizzes”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final project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I spend my time currently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135418"/>
              </p:ext>
            </p:extLst>
          </p:nvPr>
        </p:nvGraphicFramePr>
        <p:xfrm>
          <a:off x="628650" y="1244600"/>
          <a:ext cx="7886700" cy="493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5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Grading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course is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Pass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Incomplete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you must: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Attend Class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8 of 10 sessions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weekly assignments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7 required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a satisfactory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project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participation in class exercises: 30% of total grade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Completion of homework assignments: 30%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individual project: 30%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Attendance: 10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to Bring to Class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PC or Mac laptop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Tableau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Optional: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RStudio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Optional: Python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Optional: D3.js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Website: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canvas.uw.edu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/courses/1026612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1" y="836406"/>
            <a:ext cx="7825838" cy="6134299"/>
          </a:xfrm>
        </p:spPr>
      </p:pic>
    </p:spTree>
    <p:extLst>
      <p:ext uri="{BB962C8B-B14F-4D97-AF65-F5344CB8AC3E}">
        <p14:creationId xmlns:p14="http://schemas.microsoft.com/office/powerpoint/2010/main" val="34957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Topics in Data Visualization Strategies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sourcing and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data types, data preparation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solution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design: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your audience, user experience, delivery strategy, platforms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familiarity and experience with visualization tools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cloud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visualization and usage of cloud-based solutions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Roles &amp; responsibilities: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 for collaborative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11618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4744</TotalTime>
  <Words>837</Words>
  <Application>Microsoft Macintosh PowerPoint</Application>
  <PresentationFormat>On-screen Show (4:3)</PresentationFormat>
  <Paragraphs>192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Lao UI</vt:lpstr>
      <vt:lpstr>Segoe UI</vt:lpstr>
      <vt:lpstr>Arial</vt:lpstr>
      <vt:lpstr>Office Theme</vt:lpstr>
      <vt:lpstr>PowerPoint Presentation</vt:lpstr>
      <vt:lpstr>About Tommy</vt:lpstr>
      <vt:lpstr>PowerPoint Presentation</vt:lpstr>
      <vt:lpstr>Course Design</vt:lpstr>
      <vt:lpstr>How I spend my time currently</vt:lpstr>
      <vt:lpstr>Grading</vt:lpstr>
      <vt:lpstr>What to Bring to Class</vt:lpstr>
      <vt:lpstr>Website: https://canvas.uw.edu/courses/1026612</vt:lpstr>
      <vt:lpstr>Topics in Data Visualization Strategies</vt:lpstr>
      <vt:lpstr>Week 1 Topics</vt:lpstr>
      <vt:lpstr>PowerPoint Presentation</vt:lpstr>
      <vt:lpstr>Exercise: Top learnings</vt:lpstr>
      <vt:lpstr>Data visualization pioneers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techniques</vt:lpstr>
      <vt:lpstr>Data and visual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Analyze a Visualization</vt:lpstr>
      <vt:lpstr>PowerPoint Presentation</vt:lpstr>
      <vt:lpstr>Top visualizations of 2015</vt:lpstr>
      <vt:lpstr>Top visualizations of 2015</vt:lpstr>
      <vt:lpstr>Homework, due Week 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47</cp:revision>
  <dcterms:created xsi:type="dcterms:W3CDTF">2016-01-09T20:33:03Z</dcterms:created>
  <dcterms:modified xsi:type="dcterms:W3CDTF">2016-01-13T22:33:29Z</dcterms:modified>
</cp:coreProperties>
</file>